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80" r:id="rId15"/>
    <p:sldId id="269" r:id="rId16"/>
    <p:sldId id="271" r:id="rId17"/>
    <p:sldId id="272" r:id="rId18"/>
    <p:sldId id="284" r:id="rId19"/>
    <p:sldId id="274" r:id="rId20"/>
    <p:sldId id="275" r:id="rId21"/>
    <p:sldId id="273" r:id="rId22"/>
    <p:sldId id="277" r:id="rId23"/>
    <p:sldId id="282" r:id="rId24"/>
    <p:sldId id="278" r:id="rId25"/>
    <p:sldId id="279" r:id="rId26"/>
    <p:sldId id="283" r:id="rId27"/>
    <p:sldId id="285" r:id="rId28"/>
    <p:sldId id="286" r:id="rId29"/>
    <p:sldId id="270" r:id="rId30"/>
    <p:sldId id="281" r:id="rId3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128" autoAdjust="0"/>
    <p:restoredTop sz="94660"/>
  </p:normalViewPr>
  <p:slideViewPr>
    <p:cSldViewPr>
      <p:cViewPr>
        <p:scale>
          <a:sx n="100" d="100"/>
          <a:sy n="100" d="100"/>
        </p:scale>
        <p:origin x="-312" y="-16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2956AF5-BEF5-41C6-AF26-768414C827EF}" type="datetimeFigureOut">
              <a:rPr lang="en-US" smtClean="0"/>
              <a:t>2/14/2017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82D511-FF0D-4BE4-AE6E-CBA73B078B4B}" type="slidenum">
              <a:rPr lang="en-US" smtClean="0"/>
              <a:t>‹#›</a:t>
            </a:fld>
            <a:endParaRPr lang="en-US"/>
          </a:p>
        </p:txBody>
      </p:sp>
    </p:spTree>
    <p:extLst>
      <p:ext uri="{BB962C8B-B14F-4D97-AF65-F5344CB8AC3E}">
        <p14:creationId xmlns:p14="http://schemas.microsoft.com/office/powerpoint/2010/main" val="8330752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2956AF5-BEF5-41C6-AF26-768414C827EF}" type="datetimeFigureOut">
              <a:rPr lang="en-US" smtClean="0"/>
              <a:t>2/14/2017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82D511-FF0D-4BE4-AE6E-CBA73B078B4B}" type="slidenum">
              <a:rPr lang="en-US" smtClean="0"/>
              <a:t>‹#›</a:t>
            </a:fld>
            <a:endParaRPr lang="en-US"/>
          </a:p>
        </p:txBody>
      </p:sp>
    </p:spTree>
    <p:extLst>
      <p:ext uri="{BB962C8B-B14F-4D97-AF65-F5344CB8AC3E}">
        <p14:creationId xmlns:p14="http://schemas.microsoft.com/office/powerpoint/2010/main" val="17328911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2956AF5-BEF5-41C6-AF26-768414C827EF}" type="datetimeFigureOut">
              <a:rPr lang="en-US" smtClean="0"/>
              <a:t>2/14/2017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82D511-FF0D-4BE4-AE6E-CBA73B078B4B}" type="slidenum">
              <a:rPr lang="en-US" smtClean="0"/>
              <a:t>‹#›</a:t>
            </a:fld>
            <a:endParaRPr lang="en-US"/>
          </a:p>
        </p:txBody>
      </p:sp>
    </p:spTree>
    <p:extLst>
      <p:ext uri="{BB962C8B-B14F-4D97-AF65-F5344CB8AC3E}">
        <p14:creationId xmlns:p14="http://schemas.microsoft.com/office/powerpoint/2010/main" val="15130546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2956AF5-BEF5-41C6-AF26-768414C827EF}" type="datetimeFigureOut">
              <a:rPr lang="en-US" smtClean="0"/>
              <a:t>2/14/2017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82D511-FF0D-4BE4-AE6E-CBA73B078B4B}" type="slidenum">
              <a:rPr lang="en-US" smtClean="0"/>
              <a:t>‹#›</a:t>
            </a:fld>
            <a:endParaRPr lang="en-US"/>
          </a:p>
        </p:txBody>
      </p:sp>
    </p:spTree>
    <p:extLst>
      <p:ext uri="{BB962C8B-B14F-4D97-AF65-F5344CB8AC3E}">
        <p14:creationId xmlns:p14="http://schemas.microsoft.com/office/powerpoint/2010/main" val="9827839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2956AF5-BEF5-41C6-AF26-768414C827EF}" type="datetimeFigureOut">
              <a:rPr lang="en-US" smtClean="0"/>
              <a:t>2/14/2017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82D511-FF0D-4BE4-AE6E-CBA73B078B4B}" type="slidenum">
              <a:rPr lang="en-US" smtClean="0"/>
              <a:t>‹#›</a:t>
            </a:fld>
            <a:endParaRPr lang="en-US"/>
          </a:p>
        </p:txBody>
      </p:sp>
    </p:spTree>
    <p:extLst>
      <p:ext uri="{BB962C8B-B14F-4D97-AF65-F5344CB8AC3E}">
        <p14:creationId xmlns:p14="http://schemas.microsoft.com/office/powerpoint/2010/main" val="25719071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2956AF5-BEF5-41C6-AF26-768414C827EF}" type="datetimeFigureOut">
              <a:rPr lang="en-US" smtClean="0"/>
              <a:t>2/14/2017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F82D511-FF0D-4BE4-AE6E-CBA73B078B4B}" type="slidenum">
              <a:rPr lang="en-US" smtClean="0"/>
              <a:t>‹#›</a:t>
            </a:fld>
            <a:endParaRPr lang="en-US"/>
          </a:p>
        </p:txBody>
      </p:sp>
    </p:spTree>
    <p:extLst>
      <p:ext uri="{BB962C8B-B14F-4D97-AF65-F5344CB8AC3E}">
        <p14:creationId xmlns:p14="http://schemas.microsoft.com/office/powerpoint/2010/main" val="18457589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2956AF5-BEF5-41C6-AF26-768414C827EF}" type="datetimeFigureOut">
              <a:rPr lang="en-US" smtClean="0"/>
              <a:t>2/14/2017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F82D511-FF0D-4BE4-AE6E-CBA73B078B4B}" type="slidenum">
              <a:rPr lang="en-US" smtClean="0"/>
              <a:t>‹#›</a:t>
            </a:fld>
            <a:endParaRPr lang="en-US"/>
          </a:p>
        </p:txBody>
      </p:sp>
    </p:spTree>
    <p:extLst>
      <p:ext uri="{BB962C8B-B14F-4D97-AF65-F5344CB8AC3E}">
        <p14:creationId xmlns:p14="http://schemas.microsoft.com/office/powerpoint/2010/main" val="13063003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2956AF5-BEF5-41C6-AF26-768414C827EF}" type="datetimeFigureOut">
              <a:rPr lang="en-US" smtClean="0"/>
              <a:t>2/14/2017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F82D511-FF0D-4BE4-AE6E-CBA73B078B4B}" type="slidenum">
              <a:rPr lang="en-US" smtClean="0"/>
              <a:t>‹#›</a:t>
            </a:fld>
            <a:endParaRPr lang="en-US"/>
          </a:p>
        </p:txBody>
      </p:sp>
    </p:spTree>
    <p:extLst>
      <p:ext uri="{BB962C8B-B14F-4D97-AF65-F5344CB8AC3E}">
        <p14:creationId xmlns:p14="http://schemas.microsoft.com/office/powerpoint/2010/main" val="9759091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2956AF5-BEF5-41C6-AF26-768414C827EF}" type="datetimeFigureOut">
              <a:rPr lang="en-US" smtClean="0"/>
              <a:t>2/14/2017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F82D511-FF0D-4BE4-AE6E-CBA73B078B4B}" type="slidenum">
              <a:rPr lang="en-US" smtClean="0"/>
              <a:t>‹#›</a:t>
            </a:fld>
            <a:endParaRPr lang="en-US"/>
          </a:p>
        </p:txBody>
      </p:sp>
    </p:spTree>
    <p:extLst>
      <p:ext uri="{BB962C8B-B14F-4D97-AF65-F5344CB8AC3E}">
        <p14:creationId xmlns:p14="http://schemas.microsoft.com/office/powerpoint/2010/main" val="38985838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2956AF5-BEF5-41C6-AF26-768414C827EF}" type="datetimeFigureOut">
              <a:rPr lang="en-US" smtClean="0"/>
              <a:t>2/14/2017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F82D511-FF0D-4BE4-AE6E-CBA73B078B4B}" type="slidenum">
              <a:rPr lang="en-US" smtClean="0"/>
              <a:t>‹#›</a:t>
            </a:fld>
            <a:endParaRPr lang="en-US"/>
          </a:p>
        </p:txBody>
      </p:sp>
    </p:spTree>
    <p:extLst>
      <p:ext uri="{BB962C8B-B14F-4D97-AF65-F5344CB8AC3E}">
        <p14:creationId xmlns:p14="http://schemas.microsoft.com/office/powerpoint/2010/main" val="19935884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2956AF5-BEF5-41C6-AF26-768414C827EF}" type="datetimeFigureOut">
              <a:rPr lang="en-US" smtClean="0"/>
              <a:t>2/14/2017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F82D511-FF0D-4BE4-AE6E-CBA73B078B4B}" type="slidenum">
              <a:rPr lang="en-US" smtClean="0"/>
              <a:t>‹#›</a:t>
            </a:fld>
            <a:endParaRPr lang="en-US"/>
          </a:p>
        </p:txBody>
      </p:sp>
    </p:spTree>
    <p:extLst>
      <p:ext uri="{BB962C8B-B14F-4D97-AF65-F5344CB8AC3E}">
        <p14:creationId xmlns:p14="http://schemas.microsoft.com/office/powerpoint/2010/main" val="12593713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2956AF5-BEF5-41C6-AF26-768414C827EF}" type="datetimeFigureOut">
              <a:rPr lang="en-US" smtClean="0"/>
              <a:t>2/14/2017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F82D511-FF0D-4BE4-AE6E-CBA73B078B4B}" type="slidenum">
              <a:rPr lang="en-US" smtClean="0"/>
              <a:t>‹#›</a:t>
            </a:fld>
            <a:endParaRPr lang="en-US"/>
          </a:p>
        </p:txBody>
      </p:sp>
    </p:spTree>
    <p:extLst>
      <p:ext uri="{BB962C8B-B14F-4D97-AF65-F5344CB8AC3E}">
        <p14:creationId xmlns:p14="http://schemas.microsoft.com/office/powerpoint/2010/main" val="104607767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s://www.youtube.com/watch?v=t8YCHrGM92o" TargetMode="External"/><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en.wikipedia.org/wiki/John_Malcolm_(Loyalist)" TargetMode="External"/><Relationship Id="rId2" Type="http://schemas.openxmlformats.org/officeDocument/2006/relationships/image" Target="../media/image12.jpeg"/><Relationship Id="rId1" Type="http://schemas.openxmlformats.org/officeDocument/2006/relationships/slideLayout" Target="../slideLayouts/slideLayout2.xml"/><Relationship Id="rId5" Type="http://schemas.openxmlformats.org/officeDocument/2006/relationships/hyperlink" Target="http://en.wikipedia.org/wiki/Stamp_Act" TargetMode="External"/><Relationship Id="rId4" Type="http://schemas.openxmlformats.org/officeDocument/2006/relationships/hyperlink" Target="http://en.wikipedia.org/wiki/Liberty_Tree" TargetMode="External"/></Relationships>
</file>

<file path=ppt/slides/_rels/slide21.xml.rels><?xml version="1.0" encoding="UTF-8" standalone="yes"?>
<Relationships xmlns="http://schemas.openxmlformats.org/package/2006/relationships"><Relationship Id="rId3" Type="http://schemas.openxmlformats.org/officeDocument/2006/relationships/hyperlink" Target="https://www.youtube.com/watch?v=kRgyYnWSryE" TargetMode="External"/><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hyperlink" Target="https://www.youtube.com/watch?v=FgvAaktv3mI" TargetMode="External"/><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hyperlink" Target="https://www.youtube.com/watch?v=l08zD9Pn1jk"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hyperlink" Target="http://en.wikipedia.org/wiki/Timeline_of_events_associated_with_Anonymous"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 Id="rId4" Type="http://schemas.openxmlformats.org/officeDocument/2006/relationships/hyperlink" Target="https://www.youtube.com/watch?v=vEE-rfEDUxk"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2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Complexities in Terrorism</a:t>
            </a:r>
            <a:endParaRPr lang="en-US" dirty="0"/>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36915575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s://encrypted-tbn0.gstatic.com/images?q=tbn:ANd9GcQn1k3wCSCXpAY-9lEVzB1Dr0GVwp8lsbPGbwT6-_-70JTqNlRTi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0" y="762000"/>
            <a:ext cx="1828800" cy="1200329"/>
          </a:xfrm>
          <a:prstGeom prst="rect">
            <a:avLst/>
          </a:prstGeom>
        </p:spPr>
        <p:txBody>
          <a:bodyPr wrap="square">
            <a:spAutoFit/>
          </a:bodyPr>
          <a:lstStyle/>
          <a:p>
            <a:r>
              <a:rPr lang="en-US" dirty="0" smtClean="0">
                <a:solidFill>
                  <a:schemeClr val="bg1"/>
                </a:solidFill>
              </a:rPr>
              <a:t>Is conducted online and causes no physical harm </a:t>
            </a:r>
            <a:endParaRPr lang="en-US" dirty="0">
              <a:solidFill>
                <a:schemeClr val="bg1"/>
              </a:solidFill>
            </a:endParaRPr>
          </a:p>
        </p:txBody>
      </p:sp>
      <p:sp>
        <p:nvSpPr>
          <p:cNvPr id="7" name="Rectangle 6"/>
          <p:cNvSpPr/>
          <p:nvPr/>
        </p:nvSpPr>
        <p:spPr>
          <a:xfrm>
            <a:off x="7467600" y="719470"/>
            <a:ext cx="1828800" cy="1200329"/>
          </a:xfrm>
          <a:prstGeom prst="rect">
            <a:avLst/>
          </a:prstGeom>
        </p:spPr>
        <p:txBody>
          <a:bodyPr wrap="square">
            <a:spAutoFit/>
          </a:bodyPr>
          <a:lstStyle/>
          <a:p>
            <a:r>
              <a:rPr lang="en-US" dirty="0" smtClean="0">
                <a:solidFill>
                  <a:schemeClr val="bg1"/>
                </a:solidFill>
              </a:rPr>
              <a:t>Is conducted online and causes no physical harm </a:t>
            </a:r>
            <a:endParaRPr lang="en-US" dirty="0">
              <a:solidFill>
                <a:schemeClr val="bg1"/>
              </a:solidFill>
            </a:endParaRPr>
          </a:p>
        </p:txBody>
      </p:sp>
    </p:spTree>
    <p:extLst>
      <p:ext uri="{BB962C8B-B14F-4D97-AF65-F5344CB8AC3E}">
        <p14:creationId xmlns:p14="http://schemas.microsoft.com/office/powerpoint/2010/main" val="1576376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265" y="4304"/>
            <a:ext cx="9144000" cy="5355312"/>
          </a:xfrm>
          <a:prstGeom prst="rect">
            <a:avLst/>
          </a:prstGeom>
        </p:spPr>
        <p:txBody>
          <a:bodyPr wrap="square">
            <a:spAutoFit/>
          </a:bodyPr>
          <a:lstStyle/>
          <a:p>
            <a:pPr fontAlgn="base"/>
            <a:endParaRPr lang="en-US" dirty="0" smtClean="0"/>
          </a:p>
          <a:p>
            <a:pPr fontAlgn="base"/>
            <a:r>
              <a:rPr lang="en-US" dirty="0" smtClean="0"/>
              <a:t>FBI Definition</a:t>
            </a:r>
            <a:endParaRPr lang="en-US" dirty="0"/>
          </a:p>
          <a:p>
            <a:pPr fontAlgn="base"/>
            <a:endParaRPr lang="en-US" dirty="0" smtClean="0"/>
          </a:p>
          <a:p>
            <a:pPr fontAlgn="base"/>
            <a:r>
              <a:rPr lang="en-US" b="1" dirty="0" smtClean="0"/>
              <a:t>"</a:t>
            </a:r>
            <a:r>
              <a:rPr lang="en-US" b="1" dirty="0"/>
              <a:t>International terrorism" </a:t>
            </a:r>
            <a:r>
              <a:rPr lang="en-US" dirty="0"/>
              <a:t>means activities with the following three characteristics:</a:t>
            </a:r>
          </a:p>
          <a:p>
            <a:pPr fontAlgn="base"/>
            <a:r>
              <a:rPr lang="en-US" dirty="0"/>
              <a:t>Involve violent acts or acts dangerous to human life that violate federal or state law;</a:t>
            </a:r>
          </a:p>
          <a:p>
            <a:pPr fontAlgn="base"/>
            <a:r>
              <a:rPr lang="en-US" dirty="0"/>
              <a:t>Appear to be intended (</a:t>
            </a:r>
            <a:r>
              <a:rPr lang="en-US" dirty="0" err="1"/>
              <a:t>i</a:t>
            </a:r>
            <a:r>
              <a:rPr lang="en-US" dirty="0"/>
              <a:t>) to intimidate or coerce a civilian population; (ii) to influence the policy of a government by intimidation or coercion; or (iii) to affect the conduct of a government by mass destruction, assassination, or kidnapping; and</a:t>
            </a:r>
          </a:p>
          <a:p>
            <a:pPr fontAlgn="base"/>
            <a:r>
              <a:rPr lang="en-US" dirty="0"/>
              <a:t>Occur primarily outside the territorial jurisdiction of the U.S., or transcend national boundaries in terms of the means by which they are accomplished, the persons they appear intended to intimidate or coerce, or the locale in which their perpetrators operate or seek asylum.*</a:t>
            </a:r>
          </a:p>
          <a:p>
            <a:pPr fontAlgn="base"/>
            <a:endParaRPr lang="en-US" dirty="0" smtClean="0"/>
          </a:p>
          <a:p>
            <a:pPr fontAlgn="base"/>
            <a:endParaRPr lang="en-US" dirty="0"/>
          </a:p>
          <a:p>
            <a:pPr fontAlgn="base"/>
            <a:r>
              <a:rPr lang="en-US" b="1" dirty="0" smtClean="0"/>
              <a:t>"</a:t>
            </a:r>
            <a:r>
              <a:rPr lang="en-US" b="1" dirty="0"/>
              <a:t>Domestic terrorism" </a:t>
            </a:r>
            <a:r>
              <a:rPr lang="en-US" dirty="0"/>
              <a:t>means activities with the following three characteristics:</a:t>
            </a:r>
          </a:p>
          <a:p>
            <a:pPr fontAlgn="base"/>
            <a:r>
              <a:rPr lang="en-US" dirty="0"/>
              <a:t>Involve acts dangerous to human life that violate federal or state law;</a:t>
            </a:r>
          </a:p>
          <a:p>
            <a:pPr fontAlgn="base"/>
            <a:r>
              <a:rPr lang="en-US" dirty="0"/>
              <a:t>Appear intended (</a:t>
            </a:r>
            <a:r>
              <a:rPr lang="en-US" dirty="0" err="1"/>
              <a:t>i</a:t>
            </a:r>
            <a:r>
              <a:rPr lang="en-US" dirty="0"/>
              <a:t>) to intimidate or coerce a civilian population; (ii) to influence the policy of a government by intimidation or coercion; or (iii) to affect the conduct of a government by mass destruction, assassination. or kidnapping; and</a:t>
            </a:r>
          </a:p>
          <a:p>
            <a:pPr fontAlgn="base"/>
            <a:r>
              <a:rPr lang="en-US" dirty="0"/>
              <a:t>Occur primarily within the territorial jurisdiction of the U.S.</a:t>
            </a:r>
          </a:p>
        </p:txBody>
      </p:sp>
    </p:spTree>
    <p:extLst>
      <p:ext uri="{BB962C8B-B14F-4D97-AF65-F5344CB8AC3E}">
        <p14:creationId xmlns:p14="http://schemas.microsoft.com/office/powerpoint/2010/main" val="4337340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7214" y="457200"/>
            <a:ext cx="9106786" cy="5078313"/>
          </a:xfrm>
          <a:prstGeom prst="rect">
            <a:avLst/>
          </a:prstGeom>
        </p:spPr>
        <p:txBody>
          <a:bodyPr wrap="square">
            <a:spAutoFit/>
          </a:bodyPr>
          <a:lstStyle/>
          <a:p>
            <a:r>
              <a:rPr lang="en-US" dirty="0" smtClean="0"/>
              <a:t>UN Definition 1996 General Assembly</a:t>
            </a:r>
          </a:p>
          <a:p>
            <a:endParaRPr lang="en-US" dirty="0"/>
          </a:p>
          <a:p>
            <a:r>
              <a:rPr lang="en-US" dirty="0" smtClean="0"/>
              <a:t>"</a:t>
            </a:r>
            <a:r>
              <a:rPr lang="en-US" dirty="0"/>
              <a:t>Criminal acts intended or calculated to provoke a state of terror in the general public, a group of persons or particular persons for political purposes are in any circumstance unjustifiable, whatever the considerations of a political, philosophical, ideological, racial, ethnic, religious or any other nature that may be invoked to justify </a:t>
            </a:r>
            <a:r>
              <a:rPr lang="en-US" dirty="0" smtClean="0"/>
              <a:t>them“</a:t>
            </a:r>
          </a:p>
          <a:p>
            <a:endParaRPr lang="en-US" dirty="0"/>
          </a:p>
          <a:p>
            <a:endParaRPr lang="en-US" dirty="0" smtClean="0"/>
          </a:p>
          <a:p>
            <a:endParaRPr lang="en-US" dirty="0"/>
          </a:p>
          <a:p>
            <a:endParaRPr lang="en-US" dirty="0" smtClean="0"/>
          </a:p>
          <a:p>
            <a:r>
              <a:rPr lang="en-US" dirty="0" smtClean="0"/>
              <a:t>UN Definition 2004 Security Council</a:t>
            </a:r>
          </a:p>
          <a:p>
            <a:r>
              <a:rPr lang="en-US" dirty="0"/>
              <a:t>"criminal acts, including against civilians, committed with the intent to cause death or serious bodily injury, or taking of hostages, with the purpose to provoke a state of terror in the general public or in a group of persons or particular persons, intimidate a population or compel a government or an international organization to do or to abstain from doing any act, which constitute offences within the scope of and as defined in the international conventions and protocols relating to terrorism, are under no circumstances justifiable by considerations of a political, philosophical, ideological, racial, ethnic, religious or other similar nature,"</a:t>
            </a:r>
          </a:p>
        </p:txBody>
      </p:sp>
    </p:spTree>
    <p:extLst>
      <p:ext uri="{BB962C8B-B14F-4D97-AF65-F5344CB8AC3E}">
        <p14:creationId xmlns:p14="http://schemas.microsoft.com/office/powerpoint/2010/main" val="35329052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Historic Scenarios</a:t>
            </a:r>
            <a:endParaRPr lang="en-US" dirty="0"/>
          </a:p>
        </p:txBody>
      </p:sp>
      <p:sp>
        <p:nvSpPr>
          <p:cNvPr id="3" name="Content Placeholder 2"/>
          <p:cNvSpPr>
            <a:spLocks noGrp="1"/>
          </p:cNvSpPr>
          <p:nvPr>
            <p:ph idx="1"/>
          </p:nvPr>
        </p:nvSpPr>
        <p:spPr/>
        <p:txBody>
          <a:bodyPr/>
          <a:lstStyle/>
          <a:p>
            <a:pPr marL="0" indent="0">
              <a:buNone/>
            </a:pPr>
            <a:r>
              <a:rPr lang="en-US" dirty="0" smtClean="0"/>
              <a:t>What about the following examples? What counts? What does not count?</a:t>
            </a:r>
          </a:p>
          <a:p>
            <a:pPr marL="0" indent="0">
              <a:buNone/>
            </a:pPr>
            <a:endParaRPr lang="en-US" dirty="0"/>
          </a:p>
          <a:p>
            <a:pPr marL="0" indent="0">
              <a:buNone/>
            </a:pPr>
            <a:r>
              <a:rPr lang="en-US" dirty="0" smtClean="0"/>
              <a:t>Apply the definition of terrorism to the event described.</a:t>
            </a:r>
          </a:p>
          <a:p>
            <a:pPr marL="0" indent="0">
              <a:buNone/>
            </a:pPr>
            <a:endParaRPr lang="en-US" dirty="0"/>
          </a:p>
          <a:p>
            <a:pPr marL="0" indent="0">
              <a:buNone/>
            </a:pPr>
            <a:r>
              <a:rPr lang="en-US" dirty="0" smtClean="0"/>
              <a:t>½ Class=Defense			½ Class=Prosecution</a:t>
            </a:r>
            <a:endParaRPr lang="en-US" dirty="0"/>
          </a:p>
        </p:txBody>
      </p:sp>
    </p:spTree>
    <p:extLst>
      <p:ext uri="{BB962C8B-B14F-4D97-AF65-F5344CB8AC3E}">
        <p14:creationId xmlns:p14="http://schemas.microsoft.com/office/powerpoint/2010/main" val="13931194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744" t="23861" r="66860" b="9907"/>
          <a:stretch/>
        </p:blipFill>
        <p:spPr bwMode="auto">
          <a:xfrm>
            <a:off x="0" y="-23038"/>
            <a:ext cx="5638800" cy="69701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5867400" y="457200"/>
            <a:ext cx="2667000" cy="923330"/>
          </a:xfrm>
          <a:prstGeom prst="rect">
            <a:avLst/>
          </a:prstGeom>
          <a:noFill/>
        </p:spPr>
        <p:txBody>
          <a:bodyPr wrap="square" rtlCol="0">
            <a:spAutoFit/>
          </a:bodyPr>
          <a:lstStyle/>
          <a:p>
            <a:r>
              <a:rPr lang="en-US" dirty="0" smtClean="0"/>
              <a:t>Directions: Complete the form as you read the slides</a:t>
            </a:r>
            <a:endParaRPr lang="en-US" dirty="0"/>
          </a:p>
        </p:txBody>
      </p:sp>
    </p:spTree>
    <p:extLst>
      <p:ext uri="{BB962C8B-B14F-4D97-AF65-F5344CB8AC3E}">
        <p14:creationId xmlns:p14="http://schemas.microsoft.com/office/powerpoint/2010/main" val="35257033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28600"/>
            <a:ext cx="8229600" cy="4525963"/>
          </a:xfrm>
        </p:spPr>
        <p:txBody>
          <a:bodyPr>
            <a:normAutofit fontScale="92500" lnSpcReduction="20000"/>
          </a:bodyPr>
          <a:lstStyle/>
          <a:p>
            <a:pPr marL="0" indent="0">
              <a:buNone/>
            </a:pPr>
            <a:r>
              <a:rPr lang="en-US" dirty="0" smtClean="0"/>
              <a:t>Name: John Brown 1856</a:t>
            </a:r>
          </a:p>
          <a:p>
            <a:pPr marL="0" indent="0">
              <a:buNone/>
            </a:pPr>
            <a:r>
              <a:rPr lang="en-US" dirty="0" smtClean="0"/>
              <a:t>Group: Abolitionists</a:t>
            </a:r>
          </a:p>
          <a:p>
            <a:pPr marL="0" indent="0">
              <a:buNone/>
            </a:pPr>
            <a:r>
              <a:rPr lang="en-US" dirty="0" smtClean="0"/>
              <a:t>Goal: End slavery</a:t>
            </a:r>
          </a:p>
          <a:p>
            <a:pPr marL="0" indent="0">
              <a:buNone/>
            </a:pPr>
            <a:r>
              <a:rPr lang="en-US" dirty="0" smtClean="0"/>
              <a:t>Act: Commanded his army in Bleeding</a:t>
            </a:r>
          </a:p>
          <a:p>
            <a:pPr marL="0" indent="0">
              <a:buNone/>
            </a:pPr>
            <a:r>
              <a:rPr lang="en-US" dirty="0" smtClean="0"/>
              <a:t> Kansas attempt to end slavery. By force his supporters seized Harper’s Ferry a US government armory killing 4 wounding 9. Sentenced to death by hanging.</a:t>
            </a:r>
          </a:p>
          <a:p>
            <a:pPr marL="0" indent="0">
              <a:buNone/>
            </a:pPr>
            <a:endParaRPr lang="en-US" dirty="0"/>
          </a:p>
          <a:p>
            <a:pPr marL="0" indent="0">
              <a:buNone/>
            </a:pPr>
            <a:r>
              <a:rPr lang="en-US" dirty="0" smtClean="0"/>
              <a:t>What did he say on trial?</a:t>
            </a:r>
            <a:endParaRPr lang="en-US" dirty="0"/>
          </a:p>
        </p:txBody>
      </p:sp>
      <p:pic>
        <p:nvPicPr>
          <p:cNvPr id="1026" name="Picture 2" descr="John Brown by Levin Handy, 1890-191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43800" y="0"/>
            <a:ext cx="1600200" cy="23566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10974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4800"/>
            <a:ext cx="8229600" cy="5821363"/>
          </a:xfrm>
        </p:spPr>
        <p:txBody>
          <a:bodyPr>
            <a:normAutofit fontScale="77500" lnSpcReduction="20000"/>
          </a:bodyPr>
          <a:lstStyle/>
          <a:p>
            <a:pPr marL="0" indent="0">
              <a:buNone/>
            </a:pPr>
            <a:r>
              <a:rPr lang="en-US" i="1" dirty="0"/>
              <a:t>" [...] had I so interfered in behalf of the rich, the powerful, the intelligent, the so-called great, or in behalf of any of their friends, either father, mother, brother, sister, wife, or children, or any of that class, and suffered and sacrificed what I have in this interference, it would have been all right; and every man in this court would have deemed it an act worthy of reward rather than punishment</a:t>
            </a:r>
            <a:r>
              <a:rPr lang="en-US" i="1" dirty="0" smtClean="0"/>
              <a:t>.</a:t>
            </a:r>
          </a:p>
          <a:p>
            <a:pPr marL="0" indent="0">
              <a:buNone/>
            </a:pPr>
            <a:endParaRPr lang="en-US" i="1" dirty="0"/>
          </a:p>
          <a:p>
            <a:pPr marL="0" indent="0">
              <a:buNone/>
            </a:pPr>
            <a:r>
              <a:rPr lang="en-US" i="1" dirty="0" smtClean="0"/>
              <a:t>Now</a:t>
            </a:r>
            <a:r>
              <a:rPr lang="en-US" i="1" dirty="0"/>
              <a:t>, if it is deemed necessary that I should forfeit my life for the furtherance of the ends of justice, and mingle my blood further with the blood of my children and with the blood of millions in this slave country whose rights are disregarded by wicked, cruel, and unjust enactments, I submit; so let it be done</a:t>
            </a:r>
            <a:r>
              <a:rPr lang="en-US" i="1" dirty="0" smtClean="0"/>
              <a:t>!“</a:t>
            </a:r>
          </a:p>
          <a:p>
            <a:pPr marL="0" indent="0">
              <a:buNone/>
            </a:pPr>
            <a:endParaRPr lang="en-US" i="1" dirty="0"/>
          </a:p>
          <a:p>
            <a:pPr marL="0" indent="0">
              <a:buNone/>
            </a:pPr>
            <a:r>
              <a:rPr lang="en-US" i="1" dirty="0" smtClean="0"/>
              <a:t>Verdict: Guilty or not guilty</a:t>
            </a:r>
            <a:endParaRPr lang="en-US" dirty="0"/>
          </a:p>
        </p:txBody>
      </p:sp>
    </p:spTree>
    <p:extLst>
      <p:ext uri="{BB962C8B-B14F-4D97-AF65-F5344CB8AC3E}">
        <p14:creationId xmlns:p14="http://schemas.microsoft.com/office/powerpoint/2010/main" val="38214040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2713037"/>
            <a:ext cx="8229600" cy="4144963"/>
          </a:xfrm>
        </p:spPr>
        <p:txBody>
          <a:bodyPr>
            <a:normAutofit lnSpcReduction="10000"/>
          </a:bodyPr>
          <a:lstStyle/>
          <a:p>
            <a:pPr marL="0" indent="0">
              <a:buNone/>
            </a:pPr>
            <a:r>
              <a:rPr lang="en-US" dirty="0"/>
              <a:t>Name: </a:t>
            </a:r>
            <a:r>
              <a:rPr lang="en-US" dirty="0" smtClean="0"/>
              <a:t>TE Lawrence</a:t>
            </a:r>
          </a:p>
          <a:p>
            <a:pPr marL="0" indent="0">
              <a:buNone/>
            </a:pPr>
            <a:r>
              <a:rPr lang="en-US" dirty="0" smtClean="0"/>
              <a:t>Group</a:t>
            </a:r>
            <a:r>
              <a:rPr lang="en-US" dirty="0"/>
              <a:t>: </a:t>
            </a:r>
            <a:r>
              <a:rPr lang="en-US" dirty="0" smtClean="0"/>
              <a:t>British Intelligence during WWI</a:t>
            </a:r>
          </a:p>
          <a:p>
            <a:pPr marL="0" indent="0">
              <a:buNone/>
            </a:pPr>
            <a:r>
              <a:rPr lang="en-US" dirty="0" smtClean="0"/>
              <a:t>Goal</a:t>
            </a:r>
            <a:r>
              <a:rPr lang="en-US" dirty="0"/>
              <a:t>: </a:t>
            </a:r>
            <a:r>
              <a:rPr lang="en-US" dirty="0" smtClean="0"/>
              <a:t>Form an alliance with the Arabs during WWI </a:t>
            </a:r>
            <a:endParaRPr lang="en-US" dirty="0"/>
          </a:p>
          <a:p>
            <a:pPr marL="0" indent="0">
              <a:buNone/>
            </a:pPr>
            <a:r>
              <a:rPr lang="en-US" dirty="0" smtClean="0"/>
              <a:t>Act: Conduct </a:t>
            </a:r>
            <a:r>
              <a:rPr lang="en-US" dirty="0"/>
              <a:t>railway demolition, blowing up places that store weapons and attack the Ottoman Empire </a:t>
            </a:r>
            <a:endParaRPr lang="en-US" dirty="0" smtClean="0"/>
          </a:p>
          <a:p>
            <a:pPr marL="0" indent="0">
              <a:buNone/>
            </a:pPr>
            <a:r>
              <a:rPr lang="en-US" dirty="0" smtClean="0"/>
              <a:t>Verdict: Guilty or not guilty?</a:t>
            </a:r>
            <a:endParaRPr lang="en-US" dirty="0"/>
          </a:p>
          <a:p>
            <a:pPr marL="0" indent="0">
              <a:buNone/>
            </a:pPr>
            <a:endParaRPr lang="en-US" dirty="0"/>
          </a:p>
        </p:txBody>
      </p:sp>
      <p:pic>
        <p:nvPicPr>
          <p:cNvPr id="2050" name="Picture 2" descr="http://upload.wikimedia.org/wikipedia/commons/a/ac/FeisalPartyAtVersaillesCopy.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48200" y="3544"/>
            <a:ext cx="4282744" cy="3213205"/>
          </a:xfrm>
          <a:prstGeom prst="rect">
            <a:avLst/>
          </a:prstGeom>
          <a:noFill/>
          <a:extLst>
            <a:ext uri="{909E8E84-426E-40DD-AFC4-6F175D3DCCD1}">
              <a14:hiddenFill xmlns:a14="http://schemas.microsoft.com/office/drawing/2010/main">
                <a:solidFill>
                  <a:srgbClr val="FFFFFF"/>
                </a:solidFill>
              </a14:hiddenFill>
            </a:ext>
          </a:extLst>
        </p:spPr>
      </p:pic>
      <p:cxnSp>
        <p:nvCxnSpPr>
          <p:cNvPr id="5" name="Straight Arrow Connector 4"/>
          <p:cNvCxnSpPr/>
          <p:nvPr/>
        </p:nvCxnSpPr>
        <p:spPr>
          <a:xfrm flipV="1">
            <a:off x="2438400" y="762000"/>
            <a:ext cx="4953000" cy="20574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8240091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Image result for ottoman empire ma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566472"/>
            <a:ext cx="6905625" cy="49294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4446892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r>
              <a:rPr lang="en-US" dirty="0"/>
              <a:t>Name: </a:t>
            </a:r>
            <a:r>
              <a:rPr lang="en-US" dirty="0" smtClean="0"/>
              <a:t>16</a:t>
            </a:r>
            <a:r>
              <a:rPr lang="en-US" baseline="30000" dirty="0" smtClean="0"/>
              <a:t>th</a:t>
            </a:r>
            <a:r>
              <a:rPr lang="en-US" dirty="0" smtClean="0"/>
              <a:t> Street Baptist Church 1963</a:t>
            </a:r>
          </a:p>
          <a:p>
            <a:pPr marL="0" indent="0">
              <a:buNone/>
            </a:pPr>
            <a:r>
              <a:rPr lang="en-US" dirty="0" smtClean="0"/>
              <a:t>Group</a:t>
            </a:r>
            <a:r>
              <a:rPr lang="en-US" dirty="0"/>
              <a:t>: </a:t>
            </a:r>
            <a:r>
              <a:rPr lang="en-US" dirty="0" smtClean="0"/>
              <a:t>KKK and Segregationists</a:t>
            </a:r>
          </a:p>
          <a:p>
            <a:pPr marL="0" indent="0">
              <a:buNone/>
            </a:pPr>
            <a:r>
              <a:rPr lang="en-US" dirty="0" smtClean="0"/>
              <a:t>Goal</a:t>
            </a:r>
            <a:r>
              <a:rPr lang="en-US" dirty="0"/>
              <a:t>: </a:t>
            </a:r>
            <a:r>
              <a:rPr lang="en-US" dirty="0" smtClean="0"/>
              <a:t>Make a point to civil rights leaders about protesting in Birmingham</a:t>
            </a:r>
          </a:p>
          <a:p>
            <a:pPr marL="0" indent="0">
              <a:buNone/>
            </a:pPr>
            <a:r>
              <a:rPr lang="en-US" dirty="0" smtClean="0"/>
              <a:t>Act</a:t>
            </a:r>
            <a:r>
              <a:rPr lang="en-US" dirty="0"/>
              <a:t>: </a:t>
            </a:r>
            <a:r>
              <a:rPr lang="en-US" dirty="0" smtClean="0"/>
              <a:t>Bombing of church which was  a meeting place for SCLC</a:t>
            </a:r>
          </a:p>
          <a:p>
            <a:pPr marL="0" indent="0">
              <a:buNone/>
            </a:pPr>
            <a:r>
              <a:rPr lang="en-US" dirty="0" smtClean="0"/>
              <a:t>Verdict</a:t>
            </a:r>
            <a:r>
              <a:rPr lang="en-US" dirty="0"/>
              <a:t>: Guilty or not guilty?</a:t>
            </a:r>
          </a:p>
          <a:p>
            <a:pPr marL="0" indent="0">
              <a:buNone/>
            </a:pPr>
            <a:endParaRPr lang="en-US" dirty="0"/>
          </a:p>
        </p:txBody>
      </p:sp>
      <p:pic>
        <p:nvPicPr>
          <p:cNvPr id="3074" name="Picture 2" descr="16th Street Baptist Church bombing girl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33560" y="47551"/>
            <a:ext cx="2019300" cy="283845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609600" y="5715000"/>
            <a:ext cx="7533610" cy="369332"/>
          </a:xfrm>
          <a:prstGeom prst="rect">
            <a:avLst/>
          </a:prstGeom>
          <a:noFill/>
        </p:spPr>
        <p:txBody>
          <a:bodyPr wrap="square" rtlCol="0">
            <a:spAutoFit/>
          </a:bodyPr>
          <a:lstStyle/>
          <a:p>
            <a:r>
              <a:rPr lang="en-US" dirty="0" smtClean="0">
                <a:hlinkClick r:id="rId3"/>
              </a:rPr>
              <a:t>https://www.youtube.com/watch?v=t8YCHrGM92o</a:t>
            </a:r>
            <a:endParaRPr lang="en-US" dirty="0"/>
          </a:p>
        </p:txBody>
      </p:sp>
    </p:spTree>
    <p:extLst>
      <p:ext uri="{BB962C8B-B14F-4D97-AF65-F5344CB8AC3E}">
        <p14:creationId xmlns:p14="http://schemas.microsoft.com/office/powerpoint/2010/main" val="13074011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Terrorism Defined</a:t>
            </a:r>
            <a:endParaRPr lang="en-US" dirty="0"/>
          </a:p>
        </p:txBody>
      </p:sp>
      <p:sp>
        <p:nvSpPr>
          <p:cNvPr id="3" name="Content Placeholder 2"/>
          <p:cNvSpPr>
            <a:spLocks noGrp="1"/>
          </p:cNvSpPr>
          <p:nvPr>
            <p:ph idx="1"/>
          </p:nvPr>
        </p:nvSpPr>
        <p:spPr/>
        <p:txBody>
          <a:bodyPr/>
          <a:lstStyle/>
          <a:p>
            <a:pPr marL="0" indent="0">
              <a:buNone/>
            </a:pPr>
            <a:r>
              <a:rPr lang="en-US" dirty="0" smtClean="0"/>
              <a:t>Define terrorism in your own words then exchange your definition with the person next to you. Challenge your definitions by finding potential loopholes in your definitions</a:t>
            </a:r>
          </a:p>
        </p:txBody>
      </p:sp>
    </p:spTree>
    <p:extLst>
      <p:ext uri="{BB962C8B-B14F-4D97-AF65-F5344CB8AC3E}">
        <p14:creationId xmlns:p14="http://schemas.microsoft.com/office/powerpoint/2010/main" val="40050606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3352800"/>
            <a:ext cx="8229600" cy="3505200"/>
          </a:xfrm>
        </p:spPr>
        <p:txBody>
          <a:bodyPr/>
          <a:lstStyle/>
          <a:p>
            <a:pPr marL="0" indent="0">
              <a:buNone/>
            </a:pPr>
            <a:r>
              <a:rPr lang="en-US" dirty="0"/>
              <a:t>Name: </a:t>
            </a:r>
            <a:r>
              <a:rPr lang="en-US" dirty="0" smtClean="0"/>
              <a:t>Sons of Liberty</a:t>
            </a:r>
            <a:endParaRPr lang="en-US" dirty="0"/>
          </a:p>
          <a:p>
            <a:pPr marL="0" indent="0">
              <a:buNone/>
            </a:pPr>
            <a:r>
              <a:rPr lang="en-US" dirty="0"/>
              <a:t>Group: </a:t>
            </a:r>
            <a:r>
              <a:rPr lang="en-US" dirty="0" smtClean="0"/>
              <a:t>13 Colonies</a:t>
            </a:r>
            <a:endParaRPr lang="en-US" dirty="0"/>
          </a:p>
          <a:p>
            <a:pPr marL="0" indent="0">
              <a:buNone/>
            </a:pPr>
            <a:r>
              <a:rPr lang="en-US" dirty="0"/>
              <a:t>Goal: </a:t>
            </a:r>
            <a:r>
              <a:rPr lang="en-US" dirty="0" smtClean="0"/>
              <a:t>Protest unfair British policies</a:t>
            </a:r>
            <a:endParaRPr lang="en-US" dirty="0"/>
          </a:p>
          <a:p>
            <a:pPr marL="0" indent="0">
              <a:buNone/>
            </a:pPr>
            <a:r>
              <a:rPr lang="en-US" dirty="0"/>
              <a:t>Act: </a:t>
            </a:r>
            <a:r>
              <a:rPr lang="en-US" dirty="0" smtClean="0"/>
              <a:t>Targeting people loyal or loyalists to the British crown</a:t>
            </a:r>
            <a:endParaRPr lang="en-US" dirty="0"/>
          </a:p>
          <a:p>
            <a:pPr marL="0" indent="0">
              <a:buNone/>
            </a:pPr>
            <a:r>
              <a:rPr lang="en-US" dirty="0"/>
              <a:t>Verdict: Guilty or not guilty?</a:t>
            </a:r>
          </a:p>
          <a:p>
            <a:pPr marL="0" indent="0">
              <a:buNone/>
            </a:pPr>
            <a:endParaRPr lang="en-US" dirty="0"/>
          </a:p>
        </p:txBody>
      </p:sp>
      <p:pic>
        <p:nvPicPr>
          <p:cNvPr id="4098" name="Picture 2" descr="http://upload.wikimedia.org/wikipedia/commons/thumb/7/73/Philip_Dawe_%28attributed%29%2C_The_Bostonians_Paying_the_Excise-man%2C_or_Tarring_and_Feathering_%281774%29.jpg/320px-Philip_Dawe_%28attributed%29%2C_The_Bostonians_Paying_the_Excise-man%2C_or_Tarring_and_Feathering_%281774%2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62600" y="-28353"/>
            <a:ext cx="3581400" cy="4667012"/>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26581" y="-28353"/>
            <a:ext cx="4572000" cy="2031325"/>
          </a:xfrm>
          <a:prstGeom prst="rect">
            <a:avLst/>
          </a:prstGeom>
        </p:spPr>
        <p:txBody>
          <a:bodyPr>
            <a:spAutoFit/>
          </a:bodyPr>
          <a:lstStyle/>
          <a:p>
            <a:r>
              <a:rPr lang="en-US" dirty="0"/>
              <a:t>1774 British propaganda print referring to the tarring and feathering of Boston Commissioner of </a:t>
            </a:r>
            <a:r>
              <a:rPr lang="en-US" dirty="0" smtClean="0"/>
              <a:t>Customs </a:t>
            </a:r>
            <a:r>
              <a:rPr lang="en-US" dirty="0" smtClean="0">
                <a:hlinkClick r:id="rId3" tooltip="John Malcolm (Loyalist)"/>
              </a:rPr>
              <a:t>J </a:t>
            </a:r>
            <a:r>
              <a:rPr lang="en-US" dirty="0" err="1" smtClean="0">
                <a:hlinkClick r:id="rId3" tooltip="John Malcolm (Loyalist)"/>
              </a:rPr>
              <a:t>ohn</a:t>
            </a:r>
            <a:r>
              <a:rPr lang="en-US" dirty="0" smtClean="0">
                <a:hlinkClick r:id="rId3" tooltip="John Malcolm (Loyalist)"/>
              </a:rPr>
              <a:t> </a:t>
            </a:r>
            <a:r>
              <a:rPr lang="en-US" dirty="0">
                <a:hlinkClick r:id="rId3" tooltip="John Malcolm (Loyalist)"/>
              </a:rPr>
              <a:t>Malcolm</a:t>
            </a:r>
            <a:r>
              <a:rPr lang="en-US" dirty="0"/>
              <a:t> four weeks after the Boston Tea </a:t>
            </a:r>
            <a:r>
              <a:rPr lang="en-US" dirty="0" err="1" smtClean="0"/>
              <a:t>Paty</a:t>
            </a:r>
            <a:r>
              <a:rPr lang="en-US" dirty="0"/>
              <a:t>. The men also poured hot tea down Malcolm's throat; note the noose hanging on the </a:t>
            </a:r>
            <a:r>
              <a:rPr lang="en-US" dirty="0">
                <a:hlinkClick r:id="rId4" tooltip="Liberty Tree"/>
              </a:rPr>
              <a:t>Liberty Tree</a:t>
            </a:r>
            <a:r>
              <a:rPr lang="en-US" dirty="0"/>
              <a:t>, and the </a:t>
            </a:r>
            <a:r>
              <a:rPr lang="en-US" dirty="0">
                <a:hlinkClick r:id="rId5" tooltip="Stamp Act"/>
              </a:rPr>
              <a:t>Stamp Act</a:t>
            </a:r>
            <a:r>
              <a:rPr lang="en-US" dirty="0"/>
              <a:t> posted upside-down</a:t>
            </a:r>
          </a:p>
        </p:txBody>
      </p:sp>
    </p:spTree>
    <p:extLst>
      <p:ext uri="{BB962C8B-B14F-4D97-AF65-F5344CB8AC3E}">
        <p14:creationId xmlns:p14="http://schemas.microsoft.com/office/powerpoint/2010/main" val="259495370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332037"/>
            <a:ext cx="8229600" cy="4525963"/>
          </a:xfrm>
        </p:spPr>
        <p:txBody>
          <a:bodyPr>
            <a:normAutofit fontScale="85000" lnSpcReduction="10000"/>
          </a:bodyPr>
          <a:lstStyle/>
          <a:p>
            <a:pPr marL="0" indent="0">
              <a:buNone/>
            </a:pPr>
            <a:r>
              <a:rPr lang="en-US" dirty="0"/>
              <a:t>Name: </a:t>
            </a:r>
            <a:r>
              <a:rPr lang="en-US" dirty="0" smtClean="0"/>
              <a:t>Eric Robert Rudolph</a:t>
            </a:r>
            <a:endParaRPr lang="en-US" dirty="0"/>
          </a:p>
          <a:p>
            <a:pPr marL="0" indent="0">
              <a:buNone/>
            </a:pPr>
            <a:r>
              <a:rPr lang="en-US" dirty="0"/>
              <a:t>Group: </a:t>
            </a:r>
            <a:r>
              <a:rPr lang="en-US" dirty="0" smtClean="0"/>
              <a:t>Anti-Abortionist and Anti-Gay Movement</a:t>
            </a:r>
            <a:endParaRPr lang="en-US" dirty="0"/>
          </a:p>
          <a:p>
            <a:pPr marL="0" indent="0">
              <a:buNone/>
            </a:pPr>
            <a:r>
              <a:rPr lang="en-US" dirty="0"/>
              <a:t>Goal: </a:t>
            </a:r>
            <a:r>
              <a:rPr lang="en-US" dirty="0" smtClean="0"/>
              <a:t>The </a:t>
            </a:r>
            <a:r>
              <a:rPr lang="en-US" dirty="0"/>
              <a:t>purpose of the attack on July 27 was to confound, anger and embarrass the Washington government in the eyes of the world for its abominable sanctioning of abortion on demand. The plan was to force the cancellation of the games, or at least create a state of insecurity to empty the streets around the venues and thereby eat into the vast amounts of money invested</a:t>
            </a:r>
          </a:p>
          <a:p>
            <a:pPr marL="0" indent="0">
              <a:buNone/>
            </a:pPr>
            <a:r>
              <a:rPr lang="en-US" dirty="0"/>
              <a:t>Act: </a:t>
            </a:r>
            <a:r>
              <a:rPr lang="en-US" dirty="0" smtClean="0"/>
              <a:t>1996 Olympic Park Bombing (2 dead 111 wounded)</a:t>
            </a:r>
            <a:endParaRPr lang="en-US" dirty="0"/>
          </a:p>
          <a:p>
            <a:pPr marL="0" indent="0">
              <a:buNone/>
            </a:pPr>
            <a:r>
              <a:rPr lang="en-US" dirty="0"/>
              <a:t>Verdict: Guilty or not guilty?</a:t>
            </a:r>
          </a:p>
          <a:p>
            <a:pPr marL="0" indent="0">
              <a:buNone/>
            </a:pPr>
            <a:endParaRPr lang="en-US" dirty="0"/>
          </a:p>
        </p:txBody>
      </p:sp>
      <p:pic>
        <p:nvPicPr>
          <p:cNvPr id="6146" name="Picture 2" descr="Eric Robert Rudolph"/>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86601" y="0"/>
            <a:ext cx="2039678" cy="287467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52400" y="304800"/>
            <a:ext cx="6934201" cy="369332"/>
          </a:xfrm>
          <a:prstGeom prst="rect">
            <a:avLst/>
          </a:prstGeom>
          <a:noFill/>
        </p:spPr>
        <p:txBody>
          <a:bodyPr wrap="square" rtlCol="0">
            <a:spAutoFit/>
          </a:bodyPr>
          <a:lstStyle/>
          <a:p>
            <a:r>
              <a:rPr lang="en-US" dirty="0" smtClean="0">
                <a:hlinkClick r:id="rId3"/>
              </a:rPr>
              <a:t>https://www.youtube.com/watch?v=kRgyYnWSryE</a:t>
            </a:r>
            <a:endParaRPr lang="en-US" dirty="0"/>
          </a:p>
        </p:txBody>
      </p:sp>
    </p:spTree>
    <p:extLst>
      <p:ext uri="{BB962C8B-B14F-4D97-AF65-F5344CB8AC3E}">
        <p14:creationId xmlns:p14="http://schemas.microsoft.com/office/powerpoint/2010/main" val="40445733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2337353"/>
            <a:ext cx="8229600" cy="3987247"/>
          </a:xfrm>
        </p:spPr>
        <p:txBody>
          <a:bodyPr>
            <a:normAutofit fontScale="85000" lnSpcReduction="10000"/>
          </a:bodyPr>
          <a:lstStyle/>
          <a:p>
            <a:pPr marL="0" indent="0">
              <a:buNone/>
            </a:pPr>
            <a:r>
              <a:rPr lang="en-US" dirty="0"/>
              <a:t>Name: </a:t>
            </a:r>
            <a:r>
              <a:rPr lang="en-US" dirty="0" smtClean="0"/>
              <a:t>Unabomber or Ted Kaczynski</a:t>
            </a:r>
            <a:endParaRPr lang="en-US" dirty="0"/>
          </a:p>
          <a:p>
            <a:pPr marL="0" indent="0">
              <a:buNone/>
            </a:pPr>
            <a:r>
              <a:rPr lang="en-US" dirty="0"/>
              <a:t>Group: </a:t>
            </a:r>
          </a:p>
          <a:p>
            <a:pPr marL="0" indent="0">
              <a:buNone/>
            </a:pPr>
            <a:r>
              <a:rPr lang="en-US" dirty="0"/>
              <a:t>Goal: </a:t>
            </a:r>
            <a:r>
              <a:rPr lang="en-US" dirty="0" smtClean="0"/>
              <a:t>Anti-modern society as expressed in his manifesto </a:t>
            </a:r>
            <a:r>
              <a:rPr lang="en-US" i="1" dirty="0" smtClean="0"/>
              <a:t>Industrial Society and Its Future</a:t>
            </a:r>
            <a:endParaRPr lang="en-US" dirty="0"/>
          </a:p>
          <a:p>
            <a:pPr marL="0" indent="0">
              <a:buNone/>
            </a:pPr>
            <a:r>
              <a:rPr lang="en-US" dirty="0"/>
              <a:t>Act: </a:t>
            </a:r>
            <a:r>
              <a:rPr lang="en-US" dirty="0" smtClean="0"/>
              <a:t>Starting in 1978, </a:t>
            </a:r>
            <a:r>
              <a:rPr lang="en-US" dirty="0"/>
              <a:t>he mailed or hand-delivered a series of increasingly sophisticated explosive devices that killed three people and injured 23 more.</a:t>
            </a:r>
          </a:p>
          <a:p>
            <a:pPr marL="0" indent="0">
              <a:buNone/>
            </a:pPr>
            <a:r>
              <a:rPr lang="en-US" dirty="0"/>
              <a:t>Verdict: Guilty or not guilty</a:t>
            </a:r>
            <a:r>
              <a:rPr lang="en-US" dirty="0" smtClean="0"/>
              <a:t>?</a:t>
            </a:r>
          </a:p>
          <a:p>
            <a:pPr marL="0" indent="0">
              <a:buNone/>
            </a:pPr>
            <a:r>
              <a:rPr lang="en-US" dirty="0" smtClean="0">
                <a:hlinkClick r:id="rId2"/>
              </a:rPr>
              <a:t>https://www.youtube.com/watch?v=FgvAaktv3mI</a:t>
            </a:r>
            <a:endParaRPr lang="en-US" dirty="0" smtClean="0"/>
          </a:p>
          <a:p>
            <a:pPr marL="0" indent="0">
              <a:buNone/>
            </a:pPr>
            <a:endParaRPr lang="en-US" dirty="0"/>
          </a:p>
          <a:p>
            <a:pPr marL="0" indent="0">
              <a:buNone/>
            </a:pPr>
            <a:endParaRPr lang="en-US" dirty="0"/>
          </a:p>
          <a:p>
            <a:pPr marL="0" indent="0">
              <a:buNone/>
            </a:pPr>
            <a:endParaRPr lang="en-US" dirty="0"/>
          </a:p>
        </p:txBody>
      </p:sp>
      <p:pic>
        <p:nvPicPr>
          <p:cNvPr id="7170" name="Picture 2" descr="http://a57.foxnews.com/global.fncstatic.com/static/managed/img/Opinion/876/493/660-Unabomber-AP.jpg?ve=1&amp;tl=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0" y="0"/>
            <a:ext cx="3799366" cy="2138227"/>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http://www.kk.org/thetechnium/wall.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2815595" cy="22399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0069063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87362"/>
          </a:xfrm>
        </p:spPr>
        <p:txBody>
          <a:bodyPr>
            <a:normAutofit fontScale="90000"/>
          </a:bodyPr>
          <a:lstStyle/>
          <a:p>
            <a:r>
              <a:rPr lang="en-US" dirty="0" smtClean="0"/>
              <a:t>Text</a:t>
            </a:r>
            <a:endParaRPr lang="en-US" dirty="0"/>
          </a:p>
        </p:txBody>
      </p:sp>
      <p:sp>
        <p:nvSpPr>
          <p:cNvPr id="3" name="Content Placeholder 2"/>
          <p:cNvSpPr>
            <a:spLocks noGrp="1"/>
          </p:cNvSpPr>
          <p:nvPr>
            <p:ph idx="1"/>
          </p:nvPr>
        </p:nvSpPr>
        <p:spPr/>
        <p:txBody>
          <a:bodyPr>
            <a:normAutofit fontScale="77500" lnSpcReduction="20000"/>
          </a:bodyPr>
          <a:lstStyle/>
          <a:p>
            <a:pPr marL="0" indent="0">
              <a:buNone/>
            </a:pPr>
            <a:r>
              <a:rPr lang="en-US" dirty="0"/>
              <a:t>1. The Industrial Revolution and its consequences have been a disaster Tor the human race. They have greatly increased the life-expectancy of those of us who live in "advanced" countries, but they </a:t>
            </a:r>
            <a:r>
              <a:rPr lang="en-US" dirty="0" err="1"/>
              <a:t>hitvc</a:t>
            </a:r>
            <a:r>
              <a:rPr lang="en-US" dirty="0"/>
              <a:t> destabilized society, have made life unfulfilling, have subjected human beings to indignities, have led to widespread psychological suffering (in the Third World to physical suffering as well) and have inflicted severe damage on the natural world. The continued development of technology will worsen the situation. Il will certainly subject human beings lo greater indignities and inflict greater damage on the natural world, it will probably lead to greater social disruption and psychological suffering, and it may lead to increased physical suffering even in "advanced" countries. </a:t>
            </a:r>
            <a:br>
              <a:rPr lang="en-US" dirty="0"/>
            </a:br>
            <a:endParaRPr lang="en-US" dirty="0"/>
          </a:p>
        </p:txBody>
      </p:sp>
    </p:spTree>
    <p:extLst>
      <p:ext uri="{BB962C8B-B14F-4D97-AF65-F5344CB8AC3E}">
        <p14:creationId xmlns:p14="http://schemas.microsoft.com/office/powerpoint/2010/main" val="354862102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04344" y="2332037"/>
            <a:ext cx="8229600" cy="4525963"/>
          </a:xfrm>
        </p:spPr>
        <p:txBody>
          <a:bodyPr>
            <a:normAutofit fontScale="92500"/>
          </a:bodyPr>
          <a:lstStyle/>
          <a:p>
            <a:pPr marL="0" indent="0">
              <a:buNone/>
            </a:pPr>
            <a:r>
              <a:rPr lang="en-US" dirty="0"/>
              <a:t>Name: </a:t>
            </a:r>
            <a:r>
              <a:rPr lang="en-US" dirty="0" smtClean="0"/>
              <a:t>Timothy McVeigh</a:t>
            </a:r>
            <a:endParaRPr lang="en-US" dirty="0"/>
          </a:p>
          <a:p>
            <a:pPr marL="0" indent="0">
              <a:buNone/>
            </a:pPr>
            <a:r>
              <a:rPr lang="en-US" dirty="0"/>
              <a:t>Group: </a:t>
            </a:r>
            <a:r>
              <a:rPr lang="en-US" dirty="0" smtClean="0"/>
              <a:t>Militia Movement in General</a:t>
            </a:r>
            <a:endParaRPr lang="en-US" dirty="0"/>
          </a:p>
          <a:p>
            <a:pPr marL="0" indent="0">
              <a:buNone/>
            </a:pPr>
            <a:r>
              <a:rPr lang="en-US" dirty="0"/>
              <a:t>Goal: </a:t>
            </a:r>
            <a:r>
              <a:rPr lang="en-US" dirty="0" smtClean="0"/>
              <a:t>Inspire a revolt against the US to bring the tyranny of US government down</a:t>
            </a:r>
            <a:endParaRPr lang="en-US" dirty="0"/>
          </a:p>
          <a:p>
            <a:pPr marL="0" indent="0">
              <a:buNone/>
            </a:pPr>
            <a:r>
              <a:rPr lang="en-US" dirty="0"/>
              <a:t>Act: </a:t>
            </a:r>
            <a:r>
              <a:rPr lang="en-US" dirty="0" smtClean="0"/>
              <a:t>Oklahoma City Bombing 168 Dead 600 Wounded</a:t>
            </a:r>
            <a:endParaRPr lang="en-US" dirty="0"/>
          </a:p>
          <a:p>
            <a:pPr marL="0" indent="0">
              <a:buNone/>
            </a:pPr>
            <a:r>
              <a:rPr lang="en-US" dirty="0"/>
              <a:t>Verdict: Guilty or not guilty</a:t>
            </a:r>
            <a:r>
              <a:rPr lang="en-US" dirty="0" smtClean="0"/>
              <a:t>?</a:t>
            </a:r>
          </a:p>
          <a:p>
            <a:pPr marL="0" indent="0">
              <a:buNone/>
            </a:pPr>
            <a:r>
              <a:rPr lang="en-US" dirty="0" smtClean="0">
                <a:hlinkClick r:id="rId2"/>
              </a:rPr>
              <a:t>https://www.youtube.com/watch?v=l08zD9Pn1jk</a:t>
            </a:r>
            <a:endParaRPr lang="en-US" dirty="0"/>
          </a:p>
          <a:p>
            <a:pPr marL="0" indent="0">
              <a:buNone/>
            </a:pPr>
            <a:endParaRPr lang="en-US" dirty="0"/>
          </a:p>
        </p:txBody>
      </p:sp>
      <p:pic>
        <p:nvPicPr>
          <p:cNvPr id="8194" name="Picture 2" descr="McVeigh mugsho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29400" y="0"/>
            <a:ext cx="2495107" cy="32410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0069063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2294823"/>
            <a:ext cx="8229600" cy="4525963"/>
          </a:xfrm>
        </p:spPr>
        <p:txBody>
          <a:bodyPr>
            <a:normAutofit fontScale="92500" lnSpcReduction="20000"/>
          </a:bodyPr>
          <a:lstStyle/>
          <a:p>
            <a:pPr marL="0" indent="0">
              <a:buNone/>
            </a:pPr>
            <a:r>
              <a:rPr lang="en-US" dirty="0"/>
              <a:t>Name: </a:t>
            </a:r>
            <a:r>
              <a:rPr lang="en-US" dirty="0" smtClean="0"/>
              <a:t>Unknown</a:t>
            </a:r>
            <a:endParaRPr lang="en-US" dirty="0"/>
          </a:p>
          <a:p>
            <a:pPr marL="0" indent="0">
              <a:buNone/>
            </a:pPr>
            <a:r>
              <a:rPr lang="en-US" dirty="0"/>
              <a:t>Group: </a:t>
            </a:r>
            <a:r>
              <a:rPr lang="en-US" dirty="0" smtClean="0"/>
              <a:t>Anonymous</a:t>
            </a:r>
            <a:endParaRPr lang="en-US" dirty="0"/>
          </a:p>
          <a:p>
            <a:pPr marL="0" indent="0">
              <a:buNone/>
            </a:pPr>
            <a:r>
              <a:rPr lang="en-US" dirty="0"/>
              <a:t>Goal: </a:t>
            </a:r>
            <a:r>
              <a:rPr lang="en-US" dirty="0" smtClean="0"/>
              <a:t>Various causes including free speech, government transparency killings by government</a:t>
            </a:r>
            <a:endParaRPr lang="en-US" dirty="0"/>
          </a:p>
          <a:p>
            <a:pPr marL="0" indent="0">
              <a:buNone/>
            </a:pPr>
            <a:r>
              <a:rPr lang="en-US" dirty="0"/>
              <a:t>Act: </a:t>
            </a:r>
            <a:r>
              <a:rPr lang="en-US" dirty="0" smtClean="0"/>
              <a:t>Numerous </a:t>
            </a:r>
            <a:r>
              <a:rPr lang="en-US" dirty="0" err="1" smtClean="0"/>
              <a:t>DoS</a:t>
            </a:r>
            <a:r>
              <a:rPr lang="en-US" dirty="0" smtClean="0"/>
              <a:t> attacks to bring down government websites like the FBI or see the </a:t>
            </a:r>
            <a:r>
              <a:rPr lang="en-US" dirty="0" err="1" smtClean="0"/>
              <a:t>wikipedia</a:t>
            </a:r>
            <a:r>
              <a:rPr lang="en-US" dirty="0" smtClean="0"/>
              <a:t> list </a:t>
            </a:r>
            <a:r>
              <a:rPr lang="en-US" dirty="0" smtClean="0">
                <a:hlinkClick r:id="rId2"/>
              </a:rPr>
              <a:t>http://en.wikipedia.org/wiki/Timeline_of_events_associated_with_Anonymous</a:t>
            </a:r>
            <a:endParaRPr lang="en-US" dirty="0"/>
          </a:p>
          <a:p>
            <a:pPr marL="0" indent="0">
              <a:buNone/>
            </a:pPr>
            <a:r>
              <a:rPr lang="en-US" dirty="0"/>
              <a:t>Verdict: Guilty or not guilty?</a:t>
            </a:r>
          </a:p>
          <a:p>
            <a:pPr marL="0" indent="0">
              <a:buNone/>
            </a:pPr>
            <a:endParaRPr lang="en-US" dirty="0"/>
          </a:p>
        </p:txBody>
      </p:sp>
      <p:pic>
        <p:nvPicPr>
          <p:cNvPr id="9218" name="Picture 2" descr="https://encrypted-tbn3.gstatic.com/images?q=tbn:ANd9GcT-GILpzPJBFzbtICpI0VXZezSuhxsNLJnvUfl6C656rs4YBfp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81400" y="132021"/>
            <a:ext cx="5553740" cy="31100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0558795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DC Sniper</a:t>
            </a:r>
            <a:endParaRPr lang="en-US" dirty="0"/>
          </a:p>
        </p:txBody>
      </p:sp>
      <p:pic>
        <p:nvPicPr>
          <p:cNvPr id="1026" name="Picture 2" descr="Image result for john allen muhammad ca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5575" y="1779588"/>
            <a:ext cx="3733800" cy="3476626"/>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john allen muhammad and lee boyd malv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14800" y="2179638"/>
            <a:ext cx="4762500" cy="267652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609600" y="5562600"/>
            <a:ext cx="7391400" cy="369332"/>
          </a:xfrm>
          <a:prstGeom prst="rect">
            <a:avLst/>
          </a:prstGeom>
          <a:noFill/>
        </p:spPr>
        <p:txBody>
          <a:bodyPr wrap="square" rtlCol="0">
            <a:spAutoFit/>
          </a:bodyPr>
          <a:lstStyle/>
          <a:p>
            <a:r>
              <a:rPr lang="en-US" dirty="0" smtClean="0">
                <a:hlinkClick r:id="rId4"/>
              </a:rPr>
              <a:t>https://www.youtube.com/watch?v=vEE-rfEDUxk</a:t>
            </a:r>
            <a:endParaRPr lang="en-US" dirty="0"/>
          </a:p>
        </p:txBody>
      </p:sp>
    </p:spTree>
    <p:extLst>
      <p:ext uri="{BB962C8B-B14F-4D97-AF65-F5344CB8AC3E}">
        <p14:creationId xmlns:p14="http://schemas.microsoft.com/office/powerpoint/2010/main" val="23620815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3562"/>
          </a:xfrm>
        </p:spPr>
        <p:txBody>
          <a:bodyPr>
            <a:normAutofit fontScale="90000"/>
          </a:bodyPr>
          <a:lstStyle/>
          <a:p>
            <a:r>
              <a:rPr lang="en-US" dirty="0" smtClean="0"/>
              <a:t>Weathered Underground</a:t>
            </a:r>
            <a:br>
              <a:rPr lang="en-US" dirty="0" smtClean="0"/>
            </a:br>
            <a:endParaRPr lang="en-US" dirty="0"/>
          </a:p>
        </p:txBody>
      </p:sp>
      <p:pic>
        <p:nvPicPr>
          <p:cNvPr id="3074" name="Picture 2" descr="Image result for weathered underground prairie fir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677863"/>
            <a:ext cx="2543175" cy="1295401"/>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2590800" y="677863"/>
            <a:ext cx="4572000" cy="1200329"/>
          </a:xfrm>
          <a:prstGeom prst="rect">
            <a:avLst/>
          </a:prstGeom>
        </p:spPr>
        <p:txBody>
          <a:bodyPr>
            <a:spAutoFit/>
          </a:bodyPr>
          <a:lstStyle/>
          <a:p>
            <a:r>
              <a:rPr lang="en-US" dirty="0"/>
              <a:t>Students for a Democratic Society (</a:t>
            </a:r>
            <a:r>
              <a:rPr lang="en-US" b="1" dirty="0"/>
              <a:t>SDS</a:t>
            </a:r>
            <a:r>
              <a:rPr lang="en-US" dirty="0"/>
              <a:t>) - </a:t>
            </a:r>
            <a:r>
              <a:rPr lang="en-US" b="1" dirty="0"/>
              <a:t>Weather Underground Organization</a:t>
            </a:r>
            <a:r>
              <a:rPr lang="en-US" dirty="0"/>
              <a:t> (WUO) FBI files on </a:t>
            </a:r>
            <a:r>
              <a:rPr lang="en-US" dirty="0" err="1"/>
              <a:t>the</a:t>
            </a:r>
            <a:r>
              <a:rPr lang="en-US" b="1" dirty="0" err="1"/>
              <a:t>Weather</a:t>
            </a:r>
            <a:r>
              <a:rPr lang="en-US" b="1" dirty="0"/>
              <a:t> Underground Organization</a:t>
            </a:r>
            <a:r>
              <a:rPr lang="en-US" dirty="0"/>
              <a:t> (Weatherman). </a:t>
            </a:r>
            <a:endParaRPr lang="en-US" dirty="0"/>
          </a:p>
        </p:txBody>
      </p:sp>
      <p:pic>
        <p:nvPicPr>
          <p:cNvPr id="3076" name="Picture 4" descr="Image resul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5726" y="2819400"/>
            <a:ext cx="4551074" cy="3413306"/>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Image resul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62600" y="1646226"/>
            <a:ext cx="2181225" cy="2049475"/>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5334000" y="3810000"/>
            <a:ext cx="2514600" cy="369332"/>
          </a:xfrm>
          <a:prstGeom prst="rect">
            <a:avLst/>
          </a:prstGeom>
          <a:noFill/>
        </p:spPr>
        <p:txBody>
          <a:bodyPr wrap="square" rtlCol="0">
            <a:spAutoFit/>
          </a:bodyPr>
          <a:lstStyle/>
          <a:p>
            <a:r>
              <a:rPr lang="en-US" dirty="0" smtClean="0"/>
              <a:t>Diana </a:t>
            </a:r>
            <a:r>
              <a:rPr lang="en-US" dirty="0" err="1" smtClean="0"/>
              <a:t>Oughton</a:t>
            </a:r>
            <a:endParaRPr lang="en-US" dirty="0"/>
          </a:p>
        </p:txBody>
      </p:sp>
    </p:spTree>
    <p:extLst>
      <p:ext uri="{BB962C8B-B14F-4D97-AF65-F5344CB8AC3E}">
        <p14:creationId xmlns:p14="http://schemas.microsoft.com/office/powerpoint/2010/main" val="55618444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Image result for weather underground organization ought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0"/>
            <a:ext cx="6857999" cy="45720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1600200" y="4648200"/>
            <a:ext cx="5867400" cy="2031325"/>
          </a:xfrm>
          <a:prstGeom prst="rect">
            <a:avLst/>
          </a:prstGeom>
        </p:spPr>
        <p:txBody>
          <a:bodyPr wrap="square">
            <a:spAutoFit/>
          </a:bodyPr>
          <a:lstStyle/>
          <a:p>
            <a:r>
              <a:rPr lang="en-US" dirty="0"/>
              <a:t>Here is PRAIRIE FIRE, our political ideology -a strategy for anti-imperialism and revolution inside the imperial US. It comes out of our own practice of the last five years and reflects a diversity of experiences. This paper is not the product of one or two people, nor even a small handful of us. Rather PRAIRIE FIRE represents the politics and collective efforts of an organization</a:t>
            </a:r>
          </a:p>
        </p:txBody>
      </p:sp>
    </p:spTree>
    <p:extLst>
      <p:ext uri="{BB962C8B-B14F-4D97-AF65-F5344CB8AC3E}">
        <p14:creationId xmlns:p14="http://schemas.microsoft.com/office/powerpoint/2010/main" val="400184911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Rank Your List</a:t>
            </a:r>
            <a:endParaRPr lang="en-US" dirty="0"/>
          </a:p>
        </p:txBody>
      </p:sp>
      <p:sp>
        <p:nvSpPr>
          <p:cNvPr id="3" name="Content Placeholder 2"/>
          <p:cNvSpPr>
            <a:spLocks noGrp="1"/>
          </p:cNvSpPr>
          <p:nvPr>
            <p:ph idx="1"/>
          </p:nvPr>
        </p:nvSpPr>
        <p:spPr/>
        <p:txBody>
          <a:bodyPr>
            <a:normAutofit fontScale="85000" lnSpcReduction="20000"/>
          </a:bodyPr>
          <a:lstStyle/>
          <a:p>
            <a:pPr marL="0" indent="0">
              <a:buNone/>
            </a:pPr>
            <a:r>
              <a:rPr lang="en-US" dirty="0" smtClean="0"/>
              <a:t>Brown the Abolitionist</a:t>
            </a:r>
          </a:p>
          <a:p>
            <a:pPr marL="0" indent="0">
              <a:buNone/>
            </a:pPr>
            <a:r>
              <a:rPr lang="en-US" dirty="0" smtClean="0"/>
              <a:t>TE Lawrence</a:t>
            </a:r>
          </a:p>
          <a:p>
            <a:pPr marL="0" indent="0">
              <a:buNone/>
            </a:pPr>
            <a:r>
              <a:rPr lang="en-US" dirty="0" smtClean="0"/>
              <a:t>KKK</a:t>
            </a:r>
          </a:p>
          <a:p>
            <a:pPr marL="0" indent="0">
              <a:buNone/>
            </a:pPr>
            <a:r>
              <a:rPr lang="en-US" dirty="0" smtClean="0"/>
              <a:t>Sons of Liberty</a:t>
            </a:r>
          </a:p>
          <a:p>
            <a:pPr marL="0" indent="0">
              <a:buNone/>
            </a:pPr>
            <a:r>
              <a:rPr lang="en-US" dirty="0" smtClean="0"/>
              <a:t>Robert Rudolph Abortionist</a:t>
            </a:r>
          </a:p>
          <a:p>
            <a:pPr marL="0" indent="0">
              <a:buNone/>
            </a:pPr>
            <a:r>
              <a:rPr lang="en-US" dirty="0" smtClean="0"/>
              <a:t>Unabomber</a:t>
            </a:r>
          </a:p>
          <a:p>
            <a:pPr marL="0" indent="0">
              <a:buNone/>
            </a:pPr>
            <a:r>
              <a:rPr lang="en-US" dirty="0" smtClean="0"/>
              <a:t>Tim </a:t>
            </a:r>
            <a:r>
              <a:rPr lang="en-US" dirty="0" err="1" smtClean="0"/>
              <a:t>Mcveigh</a:t>
            </a:r>
            <a:endParaRPr lang="en-US" dirty="0" smtClean="0"/>
          </a:p>
          <a:p>
            <a:pPr marL="0" indent="0">
              <a:buNone/>
            </a:pPr>
            <a:r>
              <a:rPr lang="en-US" dirty="0" smtClean="0"/>
              <a:t>Anonymous</a:t>
            </a:r>
          </a:p>
          <a:p>
            <a:pPr marL="0" indent="0">
              <a:buNone/>
            </a:pPr>
            <a:r>
              <a:rPr lang="en-US" dirty="0" smtClean="0"/>
              <a:t>DC Sniper</a:t>
            </a:r>
          </a:p>
          <a:p>
            <a:pPr marL="0" indent="0">
              <a:buNone/>
            </a:pPr>
            <a:r>
              <a:rPr lang="en-US" dirty="0" smtClean="0"/>
              <a:t>WUO</a:t>
            </a:r>
          </a:p>
          <a:p>
            <a:pPr marL="0" indent="0">
              <a:buNone/>
            </a:pPr>
            <a:endParaRPr lang="en-US" dirty="0"/>
          </a:p>
        </p:txBody>
      </p:sp>
    </p:spTree>
    <p:extLst>
      <p:ext uri="{BB962C8B-B14F-4D97-AF65-F5344CB8AC3E}">
        <p14:creationId xmlns:p14="http://schemas.microsoft.com/office/powerpoint/2010/main" val="18134928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r>
              <a:rPr lang="en-US" dirty="0"/>
              <a:t> </a:t>
            </a:r>
            <a:r>
              <a:rPr lang="en-US" dirty="0" smtClean="0"/>
              <a:t>    Did your definition consider the following…</a:t>
            </a:r>
            <a:endParaRPr lang="en-US" dirty="0"/>
          </a:p>
        </p:txBody>
      </p:sp>
      <p:pic>
        <p:nvPicPr>
          <p:cNvPr id="1026" name="Picture 2" descr="http://troll.me/images/futurama-fry/hmmmm-hmmm.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3600" y="2286000"/>
            <a:ext cx="5257800" cy="39433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0412226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Final Thoughts</a:t>
            </a:r>
            <a:endParaRPr lang="en-US" dirty="0"/>
          </a:p>
        </p:txBody>
      </p:sp>
      <p:sp>
        <p:nvSpPr>
          <p:cNvPr id="3" name="Content Placeholder 2"/>
          <p:cNvSpPr>
            <a:spLocks noGrp="1"/>
          </p:cNvSpPr>
          <p:nvPr>
            <p:ph idx="1"/>
          </p:nvPr>
        </p:nvSpPr>
        <p:spPr/>
        <p:txBody>
          <a:bodyPr/>
          <a:lstStyle/>
          <a:p>
            <a:pPr marL="0" indent="0">
              <a:buNone/>
            </a:pPr>
            <a:r>
              <a:rPr lang="en-US" dirty="0" smtClean="0"/>
              <a:t>What is your c</a:t>
            </a:r>
            <a:r>
              <a:rPr lang="en-US" dirty="0" smtClean="0"/>
              <a:t>onclusion </a:t>
            </a:r>
            <a:r>
              <a:rPr lang="en-US" dirty="0" smtClean="0"/>
              <a:t>regarding the complexities of </a:t>
            </a:r>
            <a:r>
              <a:rPr lang="en-US" dirty="0" smtClean="0"/>
              <a:t>terrorism?</a:t>
            </a:r>
          </a:p>
          <a:p>
            <a:pPr marL="0" indent="0">
              <a:buNone/>
            </a:pPr>
            <a:endParaRPr lang="en-US" dirty="0"/>
          </a:p>
          <a:p>
            <a:pPr marL="0" indent="0">
              <a:buNone/>
            </a:pPr>
            <a:r>
              <a:rPr lang="en-US" dirty="0" smtClean="0"/>
              <a:t>Or</a:t>
            </a:r>
          </a:p>
          <a:p>
            <a:pPr marL="0" indent="0">
              <a:buNone/>
            </a:pPr>
            <a:endParaRPr lang="en-US" dirty="0"/>
          </a:p>
          <a:p>
            <a:pPr marL="0" indent="0">
              <a:buNone/>
            </a:pPr>
            <a:r>
              <a:rPr lang="en-US" dirty="0" smtClean="0"/>
              <a:t>As government, which group is most threatening to your power?</a:t>
            </a:r>
            <a:endParaRPr lang="en-US" dirty="0"/>
          </a:p>
        </p:txBody>
      </p:sp>
    </p:spTree>
    <p:extLst>
      <p:ext uri="{BB962C8B-B14F-4D97-AF65-F5344CB8AC3E}">
        <p14:creationId xmlns:p14="http://schemas.microsoft.com/office/powerpoint/2010/main" val="37442170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1"/>
            <a:ext cx="8229600" cy="1066800"/>
          </a:xfrm>
        </p:spPr>
        <p:txBody>
          <a:bodyPr/>
          <a:lstStyle/>
          <a:p>
            <a:pPr marL="0" indent="0">
              <a:buNone/>
            </a:pPr>
            <a:r>
              <a:rPr lang="en-US" dirty="0" smtClean="0"/>
              <a:t>What counts? What does not? Generate a list of 			   two items</a:t>
            </a:r>
            <a:endParaRPr lang="en-US" dirty="0"/>
          </a:p>
        </p:txBody>
      </p:sp>
      <p:sp>
        <p:nvSpPr>
          <p:cNvPr id="6" name="TextBox 5"/>
          <p:cNvSpPr txBox="1"/>
          <p:nvPr/>
        </p:nvSpPr>
        <p:spPr>
          <a:xfrm>
            <a:off x="762000" y="3200400"/>
            <a:ext cx="7620000" cy="369332"/>
          </a:xfrm>
          <a:prstGeom prst="rect">
            <a:avLst/>
          </a:prstGeom>
          <a:noFill/>
        </p:spPr>
        <p:txBody>
          <a:bodyPr wrap="square" rtlCol="0">
            <a:spAutoFit/>
          </a:bodyPr>
          <a:lstStyle/>
          <a:p>
            <a:r>
              <a:rPr lang="en-US" dirty="0" smtClean="0"/>
              <a:t>Counts						Does not Count</a:t>
            </a:r>
            <a:endParaRPr lang="en-US" dirty="0"/>
          </a:p>
        </p:txBody>
      </p:sp>
      <p:cxnSp>
        <p:nvCxnSpPr>
          <p:cNvPr id="8" name="Straight Connector 7"/>
          <p:cNvCxnSpPr/>
          <p:nvPr/>
        </p:nvCxnSpPr>
        <p:spPr>
          <a:xfrm>
            <a:off x="4267200" y="2895600"/>
            <a:ext cx="0" cy="342900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027902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pPr marL="0" indent="0">
              <a:buNone/>
            </a:pPr>
            <a:r>
              <a:rPr lang="en-US" dirty="0" smtClean="0"/>
              <a:t>State sponsored or ordered by the government</a:t>
            </a:r>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r>
              <a:rPr lang="en-US" dirty="0" smtClean="0"/>
              <a:t>Hiroshima</a:t>
            </a:r>
            <a:endParaRPr lang="en-US" dirty="0"/>
          </a:p>
        </p:txBody>
      </p:sp>
      <p:pic>
        <p:nvPicPr>
          <p:cNvPr id="2050" name="Picture 2" descr="https://encrypted-tbn1.gstatic.com/images?q=tbn:ANd9GcTzV4R36lQS0wX_q6uu4aunB5ROQijcKUPo7orZKnufEeHdIEOV"/>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90800" y="3429000"/>
            <a:ext cx="4191000" cy="30712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12793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6019800"/>
            <a:ext cx="8229600" cy="838200"/>
          </a:xfrm>
        </p:spPr>
        <p:txBody>
          <a:bodyPr/>
          <a:lstStyle/>
          <a:p>
            <a:pPr marL="0" indent="0">
              <a:buNone/>
            </a:pPr>
            <a:r>
              <a:rPr lang="en-US" dirty="0" smtClean="0"/>
              <a:t>		Someone acting on their own</a:t>
            </a:r>
            <a:endParaRPr lang="en-US" dirty="0"/>
          </a:p>
        </p:txBody>
      </p:sp>
      <p:pic>
        <p:nvPicPr>
          <p:cNvPr id="3074" name="Picture 2" descr="https://scontent.xx.fbcdn.net/hphotos-xpf1/v/t1.0-9/10996106_503491369788834_3094261624110450754_n.png?oh=431ac2bf977c004d7e7cfd0742f48a93&amp;oe=554F907C"/>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724400" y="-8860"/>
            <a:ext cx="2897175" cy="2403297"/>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AP THREE KILLED NORTH CAROLINA A USA NC"/>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0"/>
            <a:ext cx="3200400" cy="2403297"/>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2286000" y="2413338"/>
            <a:ext cx="4572000" cy="2031325"/>
          </a:xfrm>
          <a:prstGeom prst="rect">
            <a:avLst/>
          </a:prstGeom>
        </p:spPr>
        <p:txBody>
          <a:bodyPr>
            <a:spAutoFit/>
          </a:bodyPr>
          <a:lstStyle/>
          <a:p>
            <a:r>
              <a:rPr lang="en-US" dirty="0"/>
              <a:t>Craig Hicks, 46, of Chapel Hill, was indicted on three counts of murder and one count of discharging a firearm into an occupied dwelling in the Tuesday afternoon slayings of </a:t>
            </a:r>
            <a:r>
              <a:rPr lang="en-US" dirty="0" err="1"/>
              <a:t>Deah</a:t>
            </a:r>
            <a:r>
              <a:rPr lang="en-US" dirty="0"/>
              <a:t> </a:t>
            </a:r>
            <a:r>
              <a:rPr lang="en-US" dirty="0" err="1"/>
              <a:t>Shaddy</a:t>
            </a:r>
            <a:r>
              <a:rPr lang="en-US" dirty="0"/>
              <a:t> </a:t>
            </a:r>
            <a:r>
              <a:rPr lang="en-US" dirty="0" err="1"/>
              <a:t>Barakat</a:t>
            </a:r>
            <a:r>
              <a:rPr lang="en-US" dirty="0"/>
              <a:t>, 23; his new wife, </a:t>
            </a:r>
            <a:r>
              <a:rPr lang="en-US" dirty="0" err="1"/>
              <a:t>Yusor</a:t>
            </a:r>
            <a:r>
              <a:rPr lang="en-US" dirty="0"/>
              <a:t> Mohammad Abu-</a:t>
            </a:r>
            <a:r>
              <a:rPr lang="en-US" dirty="0" err="1"/>
              <a:t>Salha</a:t>
            </a:r>
            <a:r>
              <a:rPr lang="en-US" dirty="0"/>
              <a:t>, 21; and her 19-year-old sister, </a:t>
            </a:r>
            <a:r>
              <a:rPr lang="en-US" dirty="0" err="1"/>
              <a:t>Razan</a:t>
            </a:r>
            <a:r>
              <a:rPr lang="en-US" dirty="0"/>
              <a:t> Mohammad Abu-</a:t>
            </a:r>
            <a:r>
              <a:rPr lang="en-US" dirty="0" err="1"/>
              <a:t>Salha</a:t>
            </a:r>
            <a:r>
              <a:rPr lang="en-US" dirty="0"/>
              <a:t>. </a:t>
            </a:r>
          </a:p>
        </p:txBody>
      </p:sp>
    </p:spTree>
    <p:extLst>
      <p:ext uri="{BB962C8B-B14F-4D97-AF65-F5344CB8AC3E}">
        <p14:creationId xmlns:p14="http://schemas.microsoft.com/office/powerpoint/2010/main" val="22732763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287" y="1727127"/>
            <a:ext cx="8229600" cy="4525963"/>
          </a:xfrm>
        </p:spPr>
        <p:txBody>
          <a:bodyPr/>
          <a:lstStyle/>
          <a:p>
            <a:pPr marL="0" indent="0">
              <a:buNone/>
            </a:pPr>
            <a:r>
              <a:rPr lang="en-US" dirty="0" smtClean="0"/>
              <a:t>	Conducted by two or more people</a:t>
            </a:r>
            <a:endParaRPr lang="en-US" dirty="0"/>
          </a:p>
        </p:txBody>
      </p:sp>
      <p:pic>
        <p:nvPicPr>
          <p:cNvPr id="4098" name="Picture 2" descr="https://encrypted-tbn3.gstatic.com/images?q=tbn:ANd9GcQjImi_5kIh9_naehI1_kN7Lo-dnLXrjHaUoklSGGgiouGKyIbOGQ"/>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00400" y="-15949"/>
            <a:ext cx="2619375" cy="17430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376482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marL="0" indent="0">
              <a:buNone/>
            </a:pPr>
            <a:r>
              <a:rPr lang="en-US" dirty="0"/>
              <a:t> </a:t>
            </a:r>
            <a:r>
              <a:rPr lang="en-US" dirty="0" smtClean="0"/>
              <a:t>     Kills one person for a stated political cause</a:t>
            </a:r>
            <a:endParaRPr lang="en-US" dirty="0"/>
          </a:p>
        </p:txBody>
      </p:sp>
    </p:spTree>
    <p:extLst>
      <p:ext uri="{BB962C8B-B14F-4D97-AF65-F5344CB8AC3E}">
        <p14:creationId xmlns:p14="http://schemas.microsoft.com/office/powerpoint/2010/main" val="33181374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marL="0" indent="0">
              <a:buNone/>
            </a:pPr>
            <a:r>
              <a:rPr lang="en-US" dirty="0" smtClean="0"/>
              <a:t>     Kills 100 people for a stated political cause</a:t>
            </a:r>
            <a:endParaRPr lang="en-US" dirty="0"/>
          </a:p>
        </p:txBody>
      </p:sp>
    </p:spTree>
    <p:extLst>
      <p:ext uri="{BB962C8B-B14F-4D97-AF65-F5344CB8AC3E}">
        <p14:creationId xmlns:p14="http://schemas.microsoft.com/office/powerpoint/2010/main" val="228333143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178</TotalTime>
  <Words>1469</Words>
  <Application>Microsoft Office PowerPoint</Application>
  <PresentationFormat>On-screen Show (4:3)</PresentationFormat>
  <Paragraphs>128</Paragraphs>
  <Slides>30</Slides>
  <Notes>0</Notes>
  <HiddenSlides>0</HiddenSlides>
  <MMClips>0</MMClips>
  <ScaleCrop>false</ScaleCrop>
  <HeadingPairs>
    <vt:vector size="4" baseType="variant">
      <vt:variant>
        <vt:lpstr>Theme</vt:lpstr>
      </vt:variant>
      <vt:variant>
        <vt:i4>1</vt:i4>
      </vt:variant>
      <vt:variant>
        <vt:lpstr>Slide Titles</vt:lpstr>
      </vt:variant>
      <vt:variant>
        <vt:i4>30</vt:i4>
      </vt:variant>
    </vt:vector>
  </HeadingPairs>
  <TitlesOfParts>
    <vt:vector size="31" baseType="lpstr">
      <vt:lpstr>Office Theme</vt:lpstr>
      <vt:lpstr>Complexities in Terrorism</vt:lpstr>
      <vt:lpstr>Terrorism Defined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Historic Scenarios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Text</vt:lpstr>
      <vt:lpstr>PowerPoint Presentation</vt:lpstr>
      <vt:lpstr>PowerPoint Presentation</vt:lpstr>
      <vt:lpstr>DC Sniper</vt:lpstr>
      <vt:lpstr>Weathered Underground </vt:lpstr>
      <vt:lpstr>PowerPoint Presentation</vt:lpstr>
      <vt:lpstr>Rank Your List</vt:lpstr>
      <vt:lpstr>Final Thoughts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Complexities in Terrorism</dc:title>
  <dc:creator>Marisol</dc:creator>
  <cp:lastModifiedBy>Ramon Quinones</cp:lastModifiedBy>
  <cp:revision>18</cp:revision>
  <dcterms:created xsi:type="dcterms:W3CDTF">2015-02-22T06:03:10Z</dcterms:created>
  <dcterms:modified xsi:type="dcterms:W3CDTF">2017-02-14T16:37:25Z</dcterms:modified>
</cp:coreProperties>
</file>